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25"/>
  </p:notesMasterIdLst>
  <p:handoutMasterIdLst>
    <p:handoutMasterId r:id="rId26"/>
  </p:handoutMasterIdLst>
  <p:sldIdLst>
    <p:sldId id="320" r:id="rId2"/>
    <p:sldId id="277" r:id="rId3"/>
    <p:sldId id="310" r:id="rId4"/>
    <p:sldId id="309" r:id="rId5"/>
    <p:sldId id="305" r:id="rId6"/>
    <p:sldId id="319" r:id="rId7"/>
    <p:sldId id="313" r:id="rId8"/>
    <p:sldId id="323" r:id="rId9"/>
    <p:sldId id="322" r:id="rId10"/>
    <p:sldId id="321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1A7"/>
    <a:srgbClr val="ABFFD5"/>
    <a:srgbClr val="136A7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8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g\&#1052;&#1086;&#1080;%20&#1076;&#1086;&#1082;&#1091;&#1084;&#1077;&#1085;&#1090;&#1099;\&#1052;&#1072;&#1090;&#1077;&#1088;&#1080;&#1072;&#1083;&#1099;%20&#1055;&#1088;&#1072;&#1074;&#1080;&#1090;&#1077;&#1083;&#1100;&#1089;&#1090;&#1074;&#1091;%20&#1054;&#1054;%20&#1086;&#1073;%20&#1080;&#1089;&#1087;&#1086;&#1083;&#1085;&#1077;&#1085;&#1080;&#1080;%20&#1073;&#1102;&#1076;&#1078;&#1077;&#1090;&#1086;&#1074;\9%20&#1084;&#1077;&#1089;%202016&#1075;\&#1085;&#1072;%2024.10.2016%20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g\&#1052;&#1086;&#1080;%20&#1076;&#1086;&#1082;&#1091;&#1084;&#1077;&#1085;&#1090;&#1099;\&#1052;&#1072;&#1090;&#1077;&#1088;&#1080;&#1072;&#1083;&#1099;%20&#1055;&#1088;&#1072;&#1074;&#1080;&#1090;&#1077;&#1083;&#1100;&#1089;&#1090;&#1074;&#1091;%20&#1054;&#1054;%20&#1086;&#1073;%20&#1080;&#1089;&#1087;&#1086;&#1083;&#1085;&#1077;&#1085;&#1080;&#1080;%20&#1073;&#1102;&#1076;&#1078;&#1077;&#1090;&#1086;&#1074;\9%20&#1084;&#1077;&#1089;%202016&#1075;\&#1085;&#1072;%2024.10.2016%20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'Осн пар дох_обл'!$B$30</c:f>
              <c:strCache>
                <c:ptCount val="1"/>
                <c:pt idx="0">
                  <c:v>9 месяцев 2015 года</c:v>
                </c:pt>
              </c:strCache>
            </c:strRef>
          </c:tx>
          <c:cat>
            <c:strRef>
              <c:f>'Осн пар дох_обл'!$A$31:$A$35</c:f>
              <c:strCache>
                <c:ptCount val="5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 на имущество организаций</c:v>
                </c:pt>
                <c:pt idx="4">
                  <c:v>Налоги на совокупный доход</c:v>
                </c:pt>
              </c:strCache>
            </c:strRef>
          </c:cat>
          <c:val>
            <c:numRef>
              <c:f>'Осн пар дох_обл'!$B$31:$B$35</c:f>
              <c:numCache>
                <c:formatCode>#,##0</c:formatCode>
                <c:ptCount val="5"/>
                <c:pt idx="0">
                  <c:v>2267.6010278000012</c:v>
                </c:pt>
                <c:pt idx="1">
                  <c:v>3959.90181072</c:v>
                </c:pt>
                <c:pt idx="2">
                  <c:v>1484.55688151</c:v>
                </c:pt>
                <c:pt idx="3">
                  <c:v>1084.5079575000004</c:v>
                </c:pt>
                <c:pt idx="4">
                  <c:v>661.20151910999982</c:v>
                </c:pt>
              </c:numCache>
            </c:numRef>
          </c:val>
        </c:ser>
        <c:ser>
          <c:idx val="1"/>
          <c:order val="1"/>
          <c:tx>
            <c:strRef>
              <c:f>'Осн пар дох_обл'!$C$30</c:f>
              <c:strCache>
                <c:ptCount val="1"/>
                <c:pt idx="0">
                  <c:v>9 месяцев 2016 года</c:v>
                </c:pt>
              </c:strCache>
            </c:strRef>
          </c:tx>
          <c:cat>
            <c:strRef>
              <c:f>'Осн пар дох_обл'!$A$31:$A$35</c:f>
              <c:strCache>
                <c:ptCount val="5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 на имущество организаций</c:v>
                </c:pt>
                <c:pt idx="4">
                  <c:v>Налоги на совокупный доход</c:v>
                </c:pt>
              </c:strCache>
            </c:strRef>
          </c:cat>
          <c:val>
            <c:numRef>
              <c:f>'Осн пар дох_обл'!$C$31:$C$35</c:f>
              <c:numCache>
                <c:formatCode>#,##0</c:formatCode>
                <c:ptCount val="5"/>
                <c:pt idx="0">
                  <c:v>2726.5879999999997</c:v>
                </c:pt>
                <c:pt idx="1">
                  <c:v>4041.68</c:v>
                </c:pt>
                <c:pt idx="2">
                  <c:v>2224.9270000000001</c:v>
                </c:pt>
                <c:pt idx="3">
                  <c:v>1330.8619999999999</c:v>
                </c:pt>
                <c:pt idx="4">
                  <c:v>726.70699999999999</c:v>
                </c:pt>
              </c:numCache>
            </c:numRef>
          </c:val>
        </c:ser>
        <c:gapWidth val="75"/>
        <c:shape val="cylinder"/>
        <c:axId val="60507648"/>
        <c:axId val="60509184"/>
        <c:axId val="0"/>
      </c:bar3DChart>
      <c:catAx>
        <c:axId val="60507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0509184"/>
        <c:crosses val="autoZero"/>
        <c:auto val="1"/>
        <c:lblAlgn val="ctr"/>
        <c:lblOffset val="100"/>
      </c:catAx>
      <c:valAx>
        <c:axId val="6050918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crossAx val="605076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9.4562211212963626E-3"/>
          <c:y val="4.4032303677943509E-2"/>
          <c:w val="0.57294752348270095"/>
          <c:h val="0.7805353461459027"/>
        </c:manualLayout>
      </c:layout>
      <c:doughnutChart>
        <c:varyColors val="1"/>
        <c:ser>
          <c:idx val="0"/>
          <c:order val="0"/>
          <c:tx>
            <c:strRef>
              <c:f>МБТ!$B$14</c:f>
              <c:strCache>
                <c:ptCount val="1"/>
                <c:pt idx="0">
                  <c:v>Исполнение 9 месяцев</c:v>
                </c:pt>
              </c:strCache>
            </c:strRef>
          </c:tx>
          <c:spPr>
            <a:scene3d>
              <a:camera prst="orthographicFront"/>
              <a:lightRig rig="flat" dir="t">
                <a:rot lat="0" lon="0" rev="20040000"/>
              </a:lightRig>
            </a:scene3d>
            <a:sp3d prstMaterial="dkEdge">
              <a:bevelT w="82550" h="38100" prst="convex"/>
              <a:contourClr>
                <a:srgbClr val="000000"/>
              </a:contourClr>
            </a:sp3d>
          </c:spPr>
          <c:explosion val="25"/>
          <c:cat>
            <c:strRef>
              <c:f>МБТ!$A$15:$A$18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МБТ!$B$15:$B$18</c:f>
              <c:numCache>
                <c:formatCode>#,##0.0</c:formatCode>
                <c:ptCount val="4"/>
                <c:pt idx="0">
                  <c:v>766.2</c:v>
                </c:pt>
                <c:pt idx="1">
                  <c:v>1518.1</c:v>
                </c:pt>
                <c:pt idx="2">
                  <c:v>3800.2</c:v>
                </c:pt>
                <c:pt idx="3">
                  <c:v>176.3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849528439845672"/>
          <c:y val="0.62387330089819482"/>
          <c:w val="0.33826600603172885"/>
          <c:h val="0.37612669910180579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92722-F9EE-4DC4-A143-98E98AA226FA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360FD-4AE5-4EA1-B30B-7C3A45B15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BA959-1196-47A7-AA7E-1BE38FA99F5A}" type="datetimeFigureOut">
              <a:rPr lang="ru-RU" smtClean="0"/>
              <a:pPr/>
              <a:t>07.11.2016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2FDA-1F09-42A4-A2AD-9C9C3A1116B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679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20888E-84B3-4BED-A627-B78A535DBE1C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6DEB0-973F-4EC1-B898-FBD11333FE89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 bwMode="white">
          <a:xfrm>
            <a:off x="285720" y="-23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Образец заголовка</a:t>
            </a:r>
            <a:endParaRPr lang="ru-RU" sz="14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69B25-BE17-4780-A934-D11CC5553A8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9FAFC8-4074-48F3-A588-950377D6A528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11/7/2016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11/7/2016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714348" y="3929066"/>
            <a:ext cx="7786742" cy="25717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4143380"/>
            <a:ext cx="7470648" cy="17973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</a:rPr>
              <a:t>Информация об исполнении  областного бюджета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</a:rPr>
              <a:t>за 9 месяцев 2016 года</a:t>
            </a:r>
            <a:endParaRPr lang="ru-RU" sz="3600" b="1" dirty="0"/>
          </a:p>
        </p:txBody>
      </p:sp>
      <p:pic>
        <p:nvPicPr>
          <p:cNvPr id="10" name="Рисунок 9" descr="hI1ODGbkK0k-1.jpg"/>
          <p:cNvPicPr>
            <a:picLocks noChangeAspect="1"/>
          </p:cNvPicPr>
          <p:nvPr/>
        </p:nvPicPr>
        <p:blipFill>
          <a:blip r:embed="rId2"/>
          <a:srcRect t="16654" b="20891"/>
          <a:stretch>
            <a:fillRect/>
          </a:stretch>
        </p:blipFill>
        <p:spPr>
          <a:xfrm>
            <a:off x="0" y="285728"/>
            <a:ext cx="9144000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523860"/>
          <a:ext cx="8786874" cy="762000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5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Структура государственного </a:t>
                      </a:r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долга</a:t>
                      </a:r>
                      <a:b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</a:br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Орловской области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43866" y="1357298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/>
              </a:rPr>
              <a:t>млн</a:t>
            </a:r>
            <a:r>
              <a:rPr lang="ru-RU" sz="1400" dirty="0" smtClean="0">
                <a:latin typeface="Times New Roman"/>
              </a:rPr>
              <a:t> рублей</a:t>
            </a:r>
          </a:p>
        </p:txBody>
      </p:sp>
      <p:pic>
        <p:nvPicPr>
          <p:cNvPr id="9" name="Рисунок 8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0" name="Рисунок 9" descr="676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1" y="-24"/>
            <a:ext cx="1521626" cy="107157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1785926"/>
          <a:ext cx="8501124" cy="4773960"/>
        </p:xfrm>
        <a:graphic>
          <a:graphicData uri="http://schemas.openxmlformats.org/drawingml/2006/table">
            <a:tbl>
              <a:tblPr/>
              <a:tblGrid>
                <a:gridCol w="2405052"/>
                <a:gridCol w="1266334"/>
                <a:gridCol w="1266334"/>
                <a:gridCol w="1266334"/>
                <a:gridCol w="1266334"/>
                <a:gridCol w="1030736"/>
              </a:tblGrid>
              <a:tr h="289445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Наименование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55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 состоянию</a:t>
                      </a:r>
                      <a:endParaRPr kumimoji="0" lang="ru-RU" sz="155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5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5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55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Удельный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8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latin typeface="Times New Roman"/>
                        </a:rPr>
                        <a:t>на 1 января</a:t>
                      </a:r>
                      <a:br>
                        <a:rPr lang="ru-RU" sz="1600" b="0" i="0" u="none" strike="noStrike" dirty="0">
                          <a:latin typeface="Times New Roman"/>
                        </a:rPr>
                      </a:br>
                      <a:r>
                        <a:rPr lang="ru-RU" sz="1600" b="0" i="0" u="none" strike="noStrike" dirty="0">
                          <a:latin typeface="Times New Roman"/>
                        </a:rPr>
                        <a:t>2016 года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 1 апреля </a:t>
                      </a:r>
                      <a:b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 1 июля </a:t>
                      </a:r>
                      <a:b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 1 октября </a:t>
                      </a:r>
                      <a:b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вес (%)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94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5 235,0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8 386,4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8 886,4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9 089,5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59,8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latin typeface="Times New Roman"/>
                        </a:rPr>
                        <a:t>Коммерческие кредиты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7 582,9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5 107,6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5 607,6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6 104,5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latin typeface="Times New Roman"/>
                        </a:rPr>
                        <a:t>40,2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>
                          <a:latin typeface="Times New Roman"/>
                        </a:rPr>
                        <a:t>Всего государственный долг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12 817,9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13 494,0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14 494,0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15 194,0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65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latin typeface="Times New Roman"/>
                        </a:rPr>
                        <a:t>Объем налоговых и неналоговых доходов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14 204,8</a:t>
                      </a:r>
                      <a:br>
                        <a:rPr lang="ru-RU" sz="1600" b="0" i="0" u="none" strike="noStrike"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latin typeface="Times New Roman"/>
                        </a:rPr>
                        <a:t>(по факту)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17 300,7</a:t>
                      </a:r>
                      <a:br>
                        <a:rPr lang="ru-RU" sz="1600" b="0" i="0" u="none" strike="noStrike"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latin typeface="Times New Roman"/>
                        </a:rPr>
                        <a:t>(по плану)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17 839,3</a:t>
                      </a:r>
                      <a:br>
                        <a:rPr lang="ru-RU" sz="1600" b="0" i="0" u="none" strike="noStrike"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latin typeface="Times New Roman"/>
                        </a:rPr>
                        <a:t>(по плану)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18 253,9</a:t>
                      </a:r>
                      <a:br>
                        <a:rPr lang="ru-RU" sz="1600" b="0" i="0" u="none" strike="noStrike">
                          <a:latin typeface="Times New Roman"/>
                        </a:rPr>
                      </a:br>
                      <a:r>
                        <a:rPr lang="ru-RU" sz="1600" b="0" i="0" u="none" strike="noStrike">
                          <a:latin typeface="Times New Roman"/>
                        </a:rPr>
                        <a:t>(по плану)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7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latin typeface="Times New Roman"/>
                        </a:rPr>
                        <a:t>Удельный вес государственного долга в общем объеме налоговых и неналоговых доходов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90,2%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78,0%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81,2%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latin typeface="Times New Roman"/>
                        </a:rPr>
                        <a:t>83,2%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3415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latin typeface="Times New Roman"/>
                        </a:rPr>
                        <a:t>Утвержденный предельный объем государственного долга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16 314,6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17 295,2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17 295,2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17 295,2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latin typeface="Times New Roman"/>
                        </a:rPr>
                        <a:t>Соответствие ст. 107 БК РФ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latin typeface="Times New Roman"/>
                        </a:rPr>
                        <a:t>соответствует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latin typeface="Times New Roman"/>
                        </a:rPr>
                        <a:t>соответствует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latin typeface="Times New Roman"/>
                        </a:rPr>
                        <a:t>соответствует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latin typeface="Times New Roman"/>
                        </a:rPr>
                        <a:t>соответствует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285860"/>
            <a:ext cx="88583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А</a:t>
            </a:r>
          </a:p>
          <a:p>
            <a:r>
              <a:rPr lang="ru-RU" sz="1600" b="1" dirty="0" smtClean="0"/>
              <a:t>Администратор доходов бюджета </a:t>
            </a:r>
          </a:p>
          <a:p>
            <a:pPr algn="just"/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Центральный банк Российской Федерации, казенное учреждение, осуществляющий(ее): - контроль за правильностью исчисления, - полнотой и своевременностью уплаты, - начисление, - учет, - взыскание, - принятие решений о возврате (зачете) излишне уплаченных (взысканных) платежей, пеней и штрафов по ним, являющихся доходами бюджетов бюджетной системы РФ.</a:t>
            </a:r>
          </a:p>
          <a:p>
            <a:pPr algn="just"/>
            <a:endParaRPr lang="ru-RU" sz="500" dirty="0" smtClean="0"/>
          </a:p>
          <a:p>
            <a:pPr algn="just"/>
            <a:r>
              <a:rPr lang="ru-RU" sz="1600" b="1" dirty="0" smtClean="0"/>
              <a:t>Администратор источников финансирования дефицита бюджета </a:t>
            </a:r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иная организация, имеющий(</a:t>
            </a:r>
            <a:r>
              <a:rPr lang="ru-RU" sz="1600" dirty="0" err="1" smtClean="0"/>
              <a:t>ая</a:t>
            </a:r>
            <a:r>
              <a:rPr lang="ru-RU" sz="1600" dirty="0" smtClean="0"/>
              <a:t>) право осуществлять операции с источниками финансирования дефицита бюджета.</a:t>
            </a:r>
          </a:p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Б </a:t>
            </a:r>
          </a:p>
          <a:p>
            <a:r>
              <a:rPr lang="ru-RU" sz="1600" b="1" dirty="0" smtClean="0"/>
              <a:t>Бюджет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Фонд денежных средств, предназначенный для финансирования функций государства</a:t>
            </a:r>
          </a:p>
          <a:p>
            <a:pPr marL="342900" indent="-342900" algn="just"/>
            <a:r>
              <a:rPr lang="ru-RU" sz="1600" dirty="0" smtClean="0"/>
              <a:t>      (федеральный и региональный уровень) и местного самоуправления (местный уровень). </a:t>
            </a:r>
          </a:p>
          <a:p>
            <a:pPr marL="342900" indent="-342900" algn="just"/>
            <a:r>
              <a:rPr lang="ru-RU" sz="1600" dirty="0" smtClean="0"/>
              <a:t>2. Представляет собой главный финансовый документ страны    (региона, муниципалитета, поселения), утверждаемый органом законодательной власти соответствующего уровня управления.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33533"/>
            <a:ext cx="885831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Бюджет консолидированный </a:t>
            </a:r>
          </a:p>
          <a:p>
            <a:pPr algn="just"/>
            <a:r>
              <a:rPr lang="ru-RU" sz="1600" dirty="0" smtClean="0"/>
              <a:t>Свод бюджетов бюджетной системы Российской Федерации на соответствующей территории (за исключением бюджетов государственных внебюджетных фондов). Консолидированным может быть бюджет на местном уровне (свод бюджета муниципального образования и бюджетов входящих в него поселений), региональном (свод бюджета субъекта Российской Федерации и бюджетов входящих в него муниципальных образований), федеральном (свод всех бюджетов бюджетной системы Российской Федерации).</a:t>
            </a:r>
            <a:r>
              <a:rPr lang="ru-RU" sz="1600" b="1" dirty="0" smtClean="0"/>
              <a:t> </a:t>
            </a:r>
          </a:p>
          <a:p>
            <a:pPr algn="just"/>
            <a:endParaRPr lang="ru-RU" sz="500" b="1" dirty="0" smtClean="0"/>
          </a:p>
          <a:p>
            <a:pPr algn="just"/>
            <a:r>
              <a:rPr lang="ru-RU" sz="1600" b="1" dirty="0" smtClean="0"/>
              <a:t>Бюджет муниципального образования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Фонд денежных средств, предназначенный для финансирования функций, отнесенных к предметам ведения местного самоуправления.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Основной финансовый документ муниципального образования, поселения на текущий             финансовый год, принимаемый представительным органом местного самоуправления.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/>
              <a:t>Бюджетная классификация</a:t>
            </a:r>
          </a:p>
          <a:p>
            <a:pPr algn="just"/>
            <a:r>
              <a:rPr lang="ru-RU" sz="1600" dirty="0" smtClean="0"/>
              <a:t>Группировка доходов и расходов бюджетов всех уровней бюджетной системы РФ, а также источников финансирования дефицитов этих бюджетов, используемая для составления и исполнения бюджетов. </a:t>
            </a:r>
          </a:p>
          <a:p>
            <a:pPr marL="342900" indent="-342900" algn="just"/>
            <a:endParaRPr lang="ru-RU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41298"/>
            <a:ext cx="885831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Бюджетная роспись </a:t>
            </a:r>
          </a:p>
          <a:p>
            <a:pPr algn="just"/>
            <a:r>
              <a:rPr lang="ru-RU" sz="1600" dirty="0" smtClean="0"/>
              <a:t>Документ, который составляется и ведется: - Главным распорядителем бюджетных средств – в целях исполнения бюджета в части расходов; - Главным администратором источников финансирования дефицита бюджета - в целях исполнения бюджета в части источников финансирования дефицита бюджета.</a:t>
            </a:r>
          </a:p>
          <a:p>
            <a:endParaRPr lang="ru-RU" sz="500" dirty="0" smtClean="0"/>
          </a:p>
          <a:p>
            <a:r>
              <a:rPr lang="ru-RU" sz="1600" b="1" dirty="0" smtClean="0"/>
              <a:t>Бюджетная система Российской Федерации </a:t>
            </a:r>
          </a:p>
          <a:p>
            <a:r>
              <a:rPr lang="ru-RU" sz="1600" dirty="0" smtClean="0"/>
              <a:t>Совокупность всех бюджетов в РФ: федерального, региональных, местных, государственных внебюджетных фондов.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Бюджетная смета </a:t>
            </a:r>
          </a:p>
          <a:p>
            <a:pPr algn="just"/>
            <a:r>
              <a:rPr lang="ru-RU" sz="1600" dirty="0" smtClean="0"/>
              <a:t>Документ, устанавливающий лимиты бюджетных обязательств казенного учреждения. Бюджетная смета представлена в разрезе кодов бюджетной классификации расходов. 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/>
              <a:t>Бюджетное обязательство </a:t>
            </a:r>
          </a:p>
          <a:p>
            <a:r>
              <a:rPr lang="ru-RU" sz="1600" dirty="0" smtClean="0"/>
              <a:t>Расходные обязательства, подлежащие исполнению в соответствующем финансовом году.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Бюджетные ассигнования </a:t>
            </a:r>
          </a:p>
          <a:p>
            <a:r>
              <a:rPr lang="ru-RU" sz="1600" dirty="0" smtClean="0"/>
              <a:t>Предельные объемы денежных средств, предусмотренные в соответствующем финансовом году для исполнения бюджетных обязательств.</a:t>
            </a:r>
          </a:p>
          <a:p>
            <a:endParaRPr lang="ru-RU" sz="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33533"/>
            <a:ext cx="88583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Бюджетный процесс </a:t>
            </a:r>
          </a:p>
          <a:p>
            <a:pPr algn="just"/>
            <a:r>
              <a:rPr lang="ru-RU" sz="1600" dirty="0" smtClean="0"/>
              <a:t>Деятельность по подготовке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r>
              <a:rPr lang="ru-RU" sz="1600" b="1" dirty="0" smtClean="0"/>
              <a:t>.</a:t>
            </a:r>
          </a:p>
          <a:p>
            <a:endParaRPr lang="ru-RU" sz="500" dirty="0" smtClean="0"/>
          </a:p>
          <a:p>
            <a:r>
              <a:rPr lang="ru-RU" sz="1600" b="1" dirty="0" smtClean="0"/>
              <a:t>Бюджет субъекта Российской Федерации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Фонд денежных средств субъекта РФ. Бюджет субъекта РФ может быть: - собственно    бюджет региона – фонд денежных средств, предназначенный для финансирования функций, отнесенных к предметам ведения субъекта РФ; - консолидированный – включает в себя бюджет региона и бюджеты муниципальных образований, входящих в состав данного региона.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Основной финансовый документ региона на текущий финансовый год, имеющий силу закона.</a:t>
            </a:r>
          </a:p>
          <a:p>
            <a:endParaRPr lang="ru-RU" sz="500" dirty="0" smtClean="0"/>
          </a:p>
          <a:p>
            <a:r>
              <a:rPr lang="ru-RU" sz="1600" b="1" dirty="0" smtClean="0"/>
              <a:t>Бюджет федеральный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Фонд денежных средств, предназначенный для финансирования функций, отнесенных к предметам ведения государства. 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/>
              <a:t>Основной финансовый документ страны на текущий финансовый год, имеющий силу закона. </a:t>
            </a:r>
          </a:p>
          <a:p>
            <a:pPr marL="342900" indent="-342900" algn="just">
              <a:buAutoNum type="arabicPeriod"/>
            </a:pPr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33533"/>
            <a:ext cx="885831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В</a:t>
            </a:r>
          </a:p>
          <a:p>
            <a:r>
              <a:rPr lang="ru-RU" sz="1600" b="1" dirty="0" smtClean="0"/>
              <a:t>Ведомственная структура расходов бюджета </a:t>
            </a:r>
          </a:p>
          <a:p>
            <a:pPr algn="just"/>
            <a:r>
              <a:rPr lang="ru-RU" sz="1600" dirty="0" smtClean="0"/>
              <a:t>Распределение бюджетных средств по главным распорядителям бюджетных средств, по разделам, подразделам, целевым статьям и видам расходов бюджетной классификации Российской Федерации.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Внешний долг </a:t>
            </a:r>
          </a:p>
          <a:p>
            <a:pPr algn="just"/>
            <a:r>
              <a:rPr lang="ru-RU" sz="1600" dirty="0" smtClean="0"/>
              <a:t>Долг, выраженный в иностранной валюте. В объем внешнего долга не включается долг субъектов РФ и муниципальных образований перед Российской Федерацией, выраженный в иностранной валюте.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Внутренний долг </a:t>
            </a:r>
          </a:p>
          <a:p>
            <a:pPr algn="just"/>
            <a:r>
              <a:rPr lang="ru-RU" sz="1600" dirty="0" smtClean="0"/>
              <a:t>Долг, выраженный в валюте РФ (рублях), а также долг субъектов РФ и муниципальных образований перед Российской Федерацией, выраженный в иностранной валюте. </a:t>
            </a:r>
          </a:p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Г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Главный администратор доходов бюджета </a:t>
            </a:r>
          </a:p>
          <a:p>
            <a:pPr algn="just"/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Центральный банк Российской Федерации, казенное учреждение, имеющий(ее) в своем ведении администраторов доходов бюджета. 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285860"/>
            <a:ext cx="885831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Главный администратор источников финансирования дефицита бюджета </a:t>
            </a:r>
          </a:p>
          <a:p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иная организация, имеющий(</a:t>
            </a:r>
            <a:r>
              <a:rPr lang="ru-RU" sz="1600" dirty="0" err="1" smtClean="0"/>
              <a:t>ая</a:t>
            </a:r>
            <a:r>
              <a:rPr lang="ru-RU" sz="1600" dirty="0" smtClean="0"/>
              <a:t>) в своем ведении администраторов источников финансирования дефицита бюджета.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Главный распорядитель бюджетных средств (ГРБС) </a:t>
            </a:r>
          </a:p>
          <a:p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 получателями бюджетных средств.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Государственная или муниципальная гарантия </a:t>
            </a:r>
          </a:p>
          <a:p>
            <a:pPr algn="just"/>
            <a:r>
              <a:rPr lang="ru-RU" sz="1600" dirty="0" smtClean="0"/>
              <a:t>Вид долгового обязательства государства (муниципального образования). Предполагает обязанность государства (муниципального образования) уплатить кредитору (бенефициару) определенную денежную сумму за должника (принципала) за счет средств соответствующего бюджета при наступлении гарантийного случая. 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/>
              <a:t>Государственная программа </a:t>
            </a:r>
          </a:p>
          <a:p>
            <a:pPr algn="just"/>
            <a:r>
              <a:rPr lang="ru-RU" sz="1600" dirty="0" smtClean="0"/>
              <a:t>Система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285860"/>
            <a:ext cx="88583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Д </a:t>
            </a:r>
          </a:p>
          <a:p>
            <a:r>
              <a:rPr lang="ru-RU" sz="1600" b="1" dirty="0" smtClean="0"/>
              <a:t>Дефицит бюджета </a:t>
            </a:r>
          </a:p>
          <a:p>
            <a:r>
              <a:rPr lang="ru-RU" sz="1600" dirty="0" smtClean="0"/>
              <a:t>Превышение расходов бюджета над его доходами.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Дотации </a:t>
            </a:r>
          </a:p>
          <a:p>
            <a:r>
              <a:rPr lang="ru-RU" sz="1600" dirty="0" smtClean="0"/>
              <a:t>Средства, предоставляемые одним бюджетом бюджетной системы РФ другому бюджету на безвозмездной и безвозвратной основе без указания конкретных целей использования.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Доходы бюджета </a:t>
            </a:r>
          </a:p>
          <a:p>
            <a:pPr algn="just"/>
            <a:r>
              <a:rPr lang="ru-RU" sz="1600" dirty="0" smtClean="0"/>
              <a:t>Поступающие от населения, организаций, учреждений в бюджет денежные средства в виде: - налогов; - неналоговых поступлений (пошлины, доходы от продажи имущества, штрафы и т.п.); - безвозмездных поступлений; - доходов от предпринимательской деятельности бюджетных организаций. Кредиты, доходы от выпуска ценных бумаг, полученные государством (органами местного самоуправления), не включаются в состав доходов. 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Е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Единый счет бюджета </a:t>
            </a:r>
          </a:p>
          <a:p>
            <a:pPr algn="just"/>
            <a:r>
              <a:rPr lang="ru-RU" sz="1600" dirty="0" smtClean="0"/>
              <a:t>Счет (совокупность счетов), открытый (открытых) Федеральному казначейству в учреждении Центрального банка РФ отдельно по каждому бюджету бюджетной системы РФ для осуществления операций по кассовым поступлениям в бюджет и кассовым выплатам из бюджета.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382990"/>
            <a:ext cx="88583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И </a:t>
            </a:r>
          </a:p>
          <a:p>
            <a:pPr algn="just"/>
            <a:r>
              <a:rPr lang="ru-RU" sz="1600" b="1" dirty="0" smtClean="0"/>
              <a:t>Источники финансирования дефицита бюджета </a:t>
            </a:r>
          </a:p>
          <a:p>
            <a:pPr algn="just"/>
            <a:r>
              <a:rPr lang="ru-RU" sz="1600" dirty="0" smtClean="0"/>
              <a:t>Средства, привлекаемые в бюджет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 </a:t>
            </a:r>
          </a:p>
          <a:p>
            <a:endParaRPr lang="ru-RU" sz="500" b="1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К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Казенное учреждение</a:t>
            </a:r>
          </a:p>
          <a:p>
            <a:pPr algn="just"/>
            <a:r>
              <a:rPr lang="ru-RU" sz="1600" dirty="0" smtClean="0"/>
              <a:t>Государственное (муниципальное) учреждение, финансовое обеспечение деятельности которого осуществляется за счет средств соответствующего бюджета на основании бюджетной сметы.</a:t>
            </a:r>
          </a:p>
          <a:p>
            <a:endParaRPr lang="ru-RU" sz="500" b="1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Л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Лимиты бюджетных обязательств </a:t>
            </a:r>
          </a:p>
          <a:p>
            <a:pPr algn="just"/>
            <a:r>
              <a:rPr lang="ru-RU" sz="1600" dirty="0" smtClean="0"/>
              <a:t>Объем прав (в денежном выражении) по принятию и исполнению казенным учреждением бюджетных обязательств в текущем финансовом году и плановом периоде. </a:t>
            </a:r>
          </a:p>
          <a:p>
            <a:endParaRPr lang="ru-RU" sz="500" b="1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М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Межбюджетные отношения </a:t>
            </a:r>
          </a:p>
          <a:p>
            <a:r>
              <a:rPr lang="ru-RU" sz="1600" dirty="0" smtClean="0"/>
              <a:t>Взаимоотношения между публично-правовыми образованиями по вопросам осуществления бюджетного процесса. </a:t>
            </a:r>
          </a:p>
          <a:p>
            <a:endParaRPr lang="ru-RU" sz="5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292774"/>
            <a:ext cx="885831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Межбюджетные трансферты </a:t>
            </a:r>
          </a:p>
          <a:p>
            <a:pPr algn="just"/>
            <a:r>
              <a:rPr lang="ru-RU" sz="1600" dirty="0" smtClean="0"/>
              <a:t>Средства, предоставляемые одним бюджетом бюджетной системы РФ другому бюджету.</a:t>
            </a:r>
          </a:p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1600" b="1" dirty="0" err="1" smtClean="0"/>
              <a:t>Непрограммные</a:t>
            </a:r>
            <a:r>
              <a:rPr lang="ru-RU" sz="1600" b="1" dirty="0" smtClean="0"/>
              <a:t> расходы </a:t>
            </a:r>
          </a:p>
          <a:p>
            <a:r>
              <a:rPr lang="ru-RU" sz="1600" dirty="0" smtClean="0"/>
              <a:t>Расходные обязательства, не включенные в государственные программы. </a:t>
            </a:r>
          </a:p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О </a:t>
            </a:r>
          </a:p>
          <a:p>
            <a:r>
              <a:rPr lang="ru-RU" sz="1600" b="1" dirty="0" smtClean="0"/>
              <a:t>Обоснование бюджетных ассигнований </a:t>
            </a:r>
          </a:p>
          <a:p>
            <a:pPr algn="just"/>
            <a:r>
              <a:rPr lang="ru-RU" sz="1600" dirty="0" smtClean="0"/>
              <a:t>Документ, содержащий информацию о бюджетных средствах в очередном финансовом году (очередном финансовом году и плановом периоде). 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/>
              <a:t>Отчетный финансовый год </a:t>
            </a:r>
          </a:p>
          <a:p>
            <a:r>
              <a:rPr lang="ru-RU" sz="1600" dirty="0" smtClean="0"/>
              <a:t>Год, предшествующий текущему финансовому году. </a:t>
            </a:r>
          </a:p>
          <a:p>
            <a:endParaRPr lang="ru-RU" sz="500" dirty="0" smtClean="0"/>
          </a:p>
          <a:p>
            <a:r>
              <a:rPr lang="ru-RU" sz="1600" b="1" dirty="0" smtClean="0"/>
              <a:t>Очередной финансовый год </a:t>
            </a:r>
          </a:p>
          <a:p>
            <a:r>
              <a:rPr lang="ru-RU" sz="1600" dirty="0" smtClean="0"/>
              <a:t>Год, следующий за текущим финансовым годом. </a:t>
            </a:r>
          </a:p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П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Плановый период </a:t>
            </a:r>
          </a:p>
          <a:p>
            <a:r>
              <a:rPr lang="ru-RU" sz="1600" dirty="0" smtClean="0"/>
              <a:t>Два финансовых года, следующие за очередным финансовым годом. </a:t>
            </a:r>
          </a:p>
          <a:p>
            <a:endParaRPr lang="ru-RU" sz="800" dirty="0" smtClean="0"/>
          </a:p>
          <a:p>
            <a:r>
              <a:rPr lang="ru-RU" sz="1600" b="1" dirty="0" err="1" smtClean="0"/>
              <a:t>Профицит</a:t>
            </a:r>
            <a:r>
              <a:rPr lang="ru-RU" sz="1600" b="1" dirty="0" smtClean="0"/>
              <a:t> бюджета </a:t>
            </a:r>
          </a:p>
          <a:p>
            <a:r>
              <a:rPr lang="ru-RU" sz="1600" dirty="0" smtClean="0"/>
              <a:t>Превышение доходов бюджета над его расходами.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476534"/>
          <a:ext cx="8858312" cy="737888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37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Информация об исполнении областного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бюджета</a:t>
                      </a:r>
                      <a:r>
                        <a:rPr lang="ru-RU" sz="24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за 9 месяцев 2016 года</a:t>
                      </a:r>
                      <a:endParaRPr lang="ru-RU" sz="2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6368" marR="6368" marT="6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1142984"/>
          <a:ext cx="8786875" cy="5302948"/>
        </p:xfrm>
        <a:graphic>
          <a:graphicData uri="http://schemas.openxmlformats.org/drawingml/2006/table">
            <a:tbl>
              <a:tblPr/>
              <a:tblGrid>
                <a:gridCol w="2760274"/>
                <a:gridCol w="977598"/>
                <a:gridCol w="1012100"/>
                <a:gridCol w="1012100"/>
                <a:gridCol w="736074"/>
                <a:gridCol w="1138614"/>
                <a:gridCol w="1150115"/>
              </a:tblGrid>
              <a:tr h="24569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/>
                        </a:rPr>
                        <a:t>тыс. рублей</a:t>
                      </a: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9 месяцев 2015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2016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Темп роста (%)</a:t>
                      </a:r>
                      <a:br>
                        <a:rPr lang="ru-RU" sz="1300" b="0" i="0" u="none" strike="noStrike" dirty="0">
                          <a:latin typeface="Times New Roman"/>
                        </a:rPr>
                      </a:br>
                      <a:r>
                        <a:rPr lang="ru-RU" sz="1300" b="0" i="0" u="none" strike="noStrike" dirty="0">
                          <a:latin typeface="Times New Roman"/>
                        </a:rPr>
                        <a:t>9 мес. 2016 г./</a:t>
                      </a:r>
                      <a:br>
                        <a:rPr lang="ru-RU" sz="1300" b="0" i="0" u="none" strike="noStrike" dirty="0">
                          <a:latin typeface="Times New Roman"/>
                        </a:rPr>
                      </a:br>
                      <a:r>
                        <a:rPr lang="ru-RU" sz="1300" b="0" i="0" u="none" strike="noStrike" dirty="0">
                          <a:latin typeface="Times New Roman"/>
                        </a:rPr>
                        <a:t>9 мес. 2015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Отклонение</a:t>
                      </a:r>
                      <a:br>
                        <a:rPr lang="ru-RU" sz="1300" b="0" i="0" u="none" strike="noStrike"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latin typeface="Times New Roman"/>
                        </a:rPr>
                        <a:t>9 мес. 2016 г./</a:t>
                      </a:r>
                      <a:br>
                        <a:rPr lang="ru-RU" sz="1300" b="0" i="0" u="none" strike="noStrike"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latin typeface="Times New Roman"/>
                        </a:rPr>
                        <a:t>9 мес. 2015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5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Исполнение    </a:t>
                      </a:r>
                      <a:r>
                        <a:rPr lang="ru-RU" sz="1300" b="0" i="0" u="none" strike="noStrike" dirty="0">
                          <a:latin typeface="Times New Roman"/>
                        </a:rPr>
                        <a:t>9 месяцев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300" b="0" i="0" u="none" strike="noStrike" dirty="0" err="1">
                          <a:latin typeface="Times New Roman"/>
                        </a:rPr>
                        <a:t>исполне-ния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ДОХОДЫ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19 065 403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29 126 181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19 019 530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65,3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-45 873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10 478 180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18 253 941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11 622 865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110,9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1 144 685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8 587 223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10 872 240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7 396 665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86,1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-1 190 558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РАСХОДЫ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19 732 760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31 396 587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21 700 021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69,1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1 967 261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в том числе: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latin typeface="Times New Roman"/>
                        </a:rPr>
                        <a:t> - за счет областных средств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15 459 813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24 261 908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16 870 461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69,5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109,1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1 410 649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latin typeface="Times New Roman"/>
                        </a:rPr>
                        <a:t> - за счет федеральных средств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4 272 947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latin typeface="Times New Roman"/>
                        </a:rPr>
                        <a:t>7 134 679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4 829 560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67,7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113,0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556 613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-667 357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-2 270 406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-2 680 491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32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Источники финансирования</a:t>
                      </a:r>
                      <a:br>
                        <a:rPr lang="ru-RU" sz="1400" b="1" i="0" u="none" strike="noStrike">
                          <a:latin typeface="Times New Roman"/>
                        </a:rPr>
                      </a:br>
                      <a:r>
                        <a:rPr lang="ru-RU" sz="1400" b="1" i="0" u="none" strike="noStrike">
                          <a:latin typeface="Times New Roman"/>
                        </a:rPr>
                        <a:t> дефицита бюджета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667 357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2 270 406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2 680 491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4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550 098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-1 382 925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-1 478 405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latin typeface="Times New Roman"/>
                        </a:rPr>
                        <a:t>получение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550 098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6 890 100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1 376 063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latin typeface="Times New Roman"/>
                        </a:rPr>
                        <a:t>погашение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-8 273 025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-2 854 468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49 902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3 090 493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3 854 468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latin typeface="Times New Roman"/>
                        </a:rPr>
                        <a:t>получение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1 500 000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6 054 468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5 354 468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6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>
                          <a:latin typeface="Times New Roman"/>
                        </a:rPr>
                        <a:t>погашение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-1 450 098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-2 963 975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-1 500 000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0" name="Рисунок 9" descr="1449498015.jpg"/>
          <p:cNvPicPr>
            <a:picLocks noChangeAspect="1"/>
          </p:cNvPicPr>
          <p:nvPr/>
        </p:nvPicPr>
        <p:blipFill>
          <a:blip r:embed="rId4">
            <a:lum bright="30000"/>
          </a:blip>
          <a:srcRect t="12011" r="4983" b="13942"/>
          <a:stretch>
            <a:fillRect/>
          </a:stretch>
        </p:blipFill>
        <p:spPr>
          <a:xfrm>
            <a:off x="66656" y="71414"/>
            <a:ext cx="1504948" cy="9731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388496"/>
            <a:ext cx="885831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Получатель бюджетных средств (ПБС) </a:t>
            </a:r>
          </a:p>
          <a:p>
            <a:pPr algn="just"/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или находящееся в ведении ГРБС казенное учреждение, имеющий(ее) право на исполнение своих функций за счет средств соответствующего бюджета. </a:t>
            </a:r>
          </a:p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Р</a:t>
            </a:r>
          </a:p>
          <a:p>
            <a:r>
              <a:rPr lang="ru-RU" sz="1600" b="1" dirty="0" smtClean="0"/>
              <a:t>Распорядитель бюджетных средств (РБС) </a:t>
            </a:r>
          </a:p>
          <a:p>
            <a:pPr algn="just"/>
            <a:r>
              <a:rPr lang="ru-RU" sz="1600" dirty="0" smtClean="0"/>
              <a:t>Орган государственной власти (местного самоуправления), орган управления государственным внебюджетным фондом, или казенное учреждение, наделенный(</a:t>
            </a:r>
            <a:r>
              <a:rPr lang="ru-RU" sz="1600" dirty="0" err="1" smtClean="0"/>
              <a:t>ое</a:t>
            </a:r>
            <a:r>
              <a:rPr lang="ru-RU" sz="1600" dirty="0" smtClean="0"/>
              <a:t>) правом распределять полученные средства бюджета между подведомственными распорядителями и получателями бюджетных средств. </a:t>
            </a:r>
          </a:p>
          <a:p>
            <a:endParaRPr lang="ru-RU" sz="500" b="1" dirty="0" smtClean="0"/>
          </a:p>
          <a:p>
            <a:r>
              <a:rPr lang="ru-RU" sz="1600" b="1" dirty="0" smtClean="0"/>
              <a:t>Расходное обязательство </a:t>
            </a:r>
          </a:p>
          <a:p>
            <a:pPr algn="just"/>
            <a:r>
              <a:rPr lang="ru-RU" sz="1600" dirty="0" smtClean="0"/>
              <a:t>Обязанность публично-правового образования предоставить физическому или юридическому лицу, иному уровню бюджета, международной организации средства из соответствующего бюджета. </a:t>
            </a:r>
          </a:p>
          <a:p>
            <a:endParaRPr lang="ru-RU" sz="500" b="1" dirty="0" smtClean="0"/>
          </a:p>
          <a:p>
            <a:r>
              <a:rPr lang="ru-RU" sz="1600" b="1" dirty="0" smtClean="0"/>
              <a:t>Расходы бюджета </a:t>
            </a:r>
          </a:p>
          <a:p>
            <a:r>
              <a:rPr lang="ru-RU" sz="1600" dirty="0" smtClean="0"/>
              <a:t>Выплачиваемые из бюджета денежные средства. </a:t>
            </a:r>
          </a:p>
          <a:p>
            <a:pPr algn="just"/>
            <a:endParaRPr lang="ru-RU" sz="5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84218"/>
            <a:ext cx="885831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С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Сводная бюджетная роспись </a:t>
            </a:r>
          </a:p>
          <a:p>
            <a:pPr algn="just"/>
            <a:r>
              <a:rPr lang="ru-RU" sz="1600" dirty="0" smtClean="0"/>
              <a:t>Документ, который составляется и ведется финансовым органом (</a:t>
            </a:r>
            <a:r>
              <a:rPr lang="ru-RU" sz="1600" dirty="0" err="1" smtClean="0"/>
              <a:t>органом</a:t>
            </a:r>
            <a:r>
              <a:rPr lang="ru-RU" sz="1600" dirty="0" smtClean="0"/>
              <a:t> управления государственным внебюджетным фондом) в целях организации исполнения бюджета по расходам бюджета и источникам финансирования дефицита бюджета. 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Т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Текущий финансовый год </a:t>
            </a:r>
          </a:p>
          <a:p>
            <a:pPr algn="just"/>
            <a:r>
              <a:rPr lang="ru-RU" sz="1600" dirty="0" smtClean="0"/>
              <a:t>Год, в котором осуществляется исполнение бюджета, составление и рассмотрение проекта бюджета на очередной финансовый год и плановый период. </a:t>
            </a:r>
          </a:p>
          <a:p>
            <a:pPr algn="just"/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У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Участники бюджетного процесса </a:t>
            </a:r>
          </a:p>
          <a:p>
            <a:pPr algn="just"/>
            <a:r>
              <a:rPr lang="ru-RU" sz="1600" dirty="0" smtClean="0"/>
              <a:t>Субъекты, осуществляющие деятельность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 </a:t>
            </a:r>
          </a:p>
          <a:p>
            <a:endParaRPr lang="ru-RU" sz="5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32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34" y="195026"/>
            <a:ext cx="1375470" cy="1162272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ГЛОССАРИЙ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388496"/>
            <a:ext cx="885831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00" dirty="0" smtClean="0"/>
          </a:p>
          <a:p>
            <a:r>
              <a:rPr lang="ru-RU" sz="1600" b="1" dirty="0" smtClean="0">
                <a:solidFill>
                  <a:srgbClr val="0070C0"/>
                </a:solidFill>
              </a:rPr>
              <a:t>Ф</a:t>
            </a:r>
          </a:p>
          <a:p>
            <a:r>
              <a:rPr lang="ru-RU" sz="1600" b="1" dirty="0" smtClean="0"/>
              <a:t>Финансовый орган </a:t>
            </a:r>
          </a:p>
          <a:p>
            <a:pPr algn="just"/>
            <a:r>
              <a:rPr lang="ru-RU" sz="1600" dirty="0" smtClean="0"/>
              <a:t>На федеральном уровне – Министерство финансов Российской Федерации. На уровне субъекта РФ – органы исполнительной власти субъектов РФ, осуществляющие составление и организацию исполнения бюджетов субъектов РФ (министерства финансов, департаменты финансов, управления финансов и др.). На местном уровне – органы (должностные лица) местных администраций, осуществляющие составление и организацию исполнения местных бюджетов (департаменты финансов, управления финансов, финансовые отделы и др.).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519e954ae6bd629544356cae3e51766_XL.jpg"/>
          <p:cNvPicPr>
            <a:picLocks noChangeAspect="1"/>
          </p:cNvPicPr>
          <p:nvPr/>
        </p:nvPicPr>
        <p:blipFill>
          <a:blip r:embed="rId2" cstate="print"/>
          <a:srcRect l="16455" t="12658"/>
          <a:stretch>
            <a:fillRect/>
          </a:stretch>
        </p:blipFill>
        <p:spPr>
          <a:xfrm>
            <a:off x="243270" y="214290"/>
            <a:ext cx="1685524" cy="1057268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00034" y="455470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>КОНТАКТНАЯ ИНФОРМАЦИЯ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0"/>
            <a:ext cx="714348" cy="96966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286248" y="1000108"/>
            <a:ext cx="571504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158606"/>
            <a:ext cx="8858312" cy="2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нутый угол 11"/>
          <p:cNvSpPr/>
          <p:nvPr/>
        </p:nvSpPr>
        <p:spPr>
          <a:xfrm>
            <a:off x="2286000" y="1428750"/>
            <a:ext cx="5214938" cy="1428750"/>
          </a:xfrm>
          <a:prstGeom prst="foldedCorner">
            <a:avLst>
              <a:gd name="adj" fmla="val 2548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286000" y="1571625"/>
            <a:ext cx="5143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u="none" dirty="0">
                <a:latin typeface="Times New Roman" pitchFamily="18" charset="0"/>
                <a:cs typeface="Times New Roman" pitchFamily="18" charset="0"/>
              </a:rPr>
              <a:t>Информационный ресурс «Бюджет для граждан» подготовлен Департаментом финансов Орловской области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2958" y="2928934"/>
            <a:ext cx="78581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Местонахождение Департамента финансов Орловской области:</a:t>
            </a:r>
          </a:p>
          <a:p>
            <a:pPr algn="ctr">
              <a:defRPr/>
            </a:pPr>
            <a:r>
              <a:rPr lang="ru-RU" u="none" dirty="0">
                <a:latin typeface="Times New Roman" pitchFamily="18" charset="0"/>
                <a:cs typeface="Times New Roman" pitchFamily="18" charset="0"/>
              </a:rPr>
              <a:t>302021 г. Орел, площадь Ленина, д. 1 </a:t>
            </a:r>
          </a:p>
          <a:p>
            <a:pPr algn="ctr">
              <a:defRPr/>
            </a:pP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Контактный телефон: </a:t>
            </a:r>
            <a:r>
              <a:rPr lang="ru-RU" u="none" dirty="0">
                <a:latin typeface="Times New Roman" pitchFamily="18" charset="0"/>
                <a:cs typeface="Times New Roman" pitchFamily="18" charset="0"/>
              </a:rPr>
              <a:t>(4862)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ru-RU" u="none" dirty="0" smtClean="0">
                <a:latin typeface="Times New Roman" pitchFamily="18" charset="0"/>
                <a:cs typeface="Times New Roman" pitchFamily="18" charset="0"/>
              </a:rPr>
              <a:t>-83-68</a:t>
            </a:r>
            <a:endParaRPr lang="ru-RU" u="none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Факс:</a:t>
            </a:r>
            <a:r>
              <a:rPr lang="ru-RU" u="none" dirty="0">
                <a:latin typeface="Times New Roman" pitchFamily="18" charset="0"/>
                <a:cs typeface="Times New Roman" pitchFamily="18" charset="0"/>
              </a:rPr>
              <a:t> (4862) 59-83-70</a:t>
            </a:r>
          </a:p>
          <a:p>
            <a:pPr algn="ctr">
              <a:defRPr/>
            </a:pP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depfin@adm.orel.ru</a:t>
            </a:r>
          </a:p>
          <a:p>
            <a:pPr algn="ctr">
              <a:defRPr/>
            </a:pPr>
            <a:endParaRPr lang="en-US" u="none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График работы Департамента:</a:t>
            </a:r>
          </a:p>
          <a:p>
            <a:pPr algn="ctr">
              <a:defRPr/>
            </a:pPr>
            <a:r>
              <a:rPr lang="ru-RU" u="none" dirty="0">
                <a:latin typeface="Times New Roman" pitchFamily="18" charset="0"/>
                <a:cs typeface="Times New Roman" pitchFamily="18" charset="0"/>
              </a:rPr>
              <a:t> понедельник – пятница с 9-00 до 18-00.</a:t>
            </a:r>
          </a:p>
          <a:p>
            <a:pPr algn="ctr">
              <a:defRPr/>
            </a:pPr>
            <a:endParaRPr lang="ru-RU" u="none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u="none" dirty="0" smtClean="0">
                <a:latin typeface="Times New Roman" pitchFamily="18" charset="0"/>
                <a:cs typeface="Times New Roman" pitchFamily="18" charset="0"/>
              </a:rPr>
              <a:t>лен Правительства Орловской области - руководитель  </a:t>
            </a: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Департамента </a:t>
            </a:r>
            <a:r>
              <a:rPr lang="ru-RU" b="1" u="none" dirty="0" smtClean="0">
                <a:latin typeface="Times New Roman" pitchFamily="18" charset="0"/>
                <a:cs typeface="Times New Roman" pitchFamily="18" charset="0"/>
              </a:rPr>
              <a:t>финансов Орловской </a:t>
            </a:r>
            <a:r>
              <a:rPr lang="ru-RU" b="1" u="none" dirty="0">
                <a:latin typeface="Times New Roman" pitchFamily="18" charset="0"/>
                <a:cs typeface="Times New Roman" pitchFamily="18" charset="0"/>
              </a:rPr>
              <a:t>области </a:t>
            </a:r>
            <a:endParaRPr lang="ru-RU" u="none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u="none" dirty="0" smtClean="0">
                <a:latin typeface="Times New Roman" pitchFamily="18" charset="0"/>
                <a:cs typeface="Times New Roman" pitchFamily="18" charset="0"/>
              </a:rPr>
              <a:t>Сапожникова Елена Валентиновна</a:t>
            </a:r>
            <a:endParaRPr lang="en-US" u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2910" y="476534"/>
          <a:ext cx="8858312" cy="737888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37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Информация о поступлении доходов в областной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бюджет</a:t>
                      </a:r>
                      <a:r>
                        <a:rPr lang="ru-RU" sz="24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за 9 месяцев 2016 года</a:t>
                      </a:r>
                      <a:endParaRPr lang="ru-RU" sz="2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6368" marR="6368" marT="6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3" y="1357298"/>
          <a:ext cx="8858313" cy="5264094"/>
        </p:xfrm>
        <a:graphic>
          <a:graphicData uri="http://schemas.openxmlformats.org/drawingml/2006/table">
            <a:tbl>
              <a:tblPr/>
              <a:tblGrid>
                <a:gridCol w="2928959"/>
                <a:gridCol w="984570"/>
                <a:gridCol w="983750"/>
                <a:gridCol w="1008263"/>
                <a:gridCol w="648169"/>
                <a:gridCol w="1152301"/>
                <a:gridCol w="1152301"/>
              </a:tblGrid>
              <a:tr h="2025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9 месяцев 2015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2016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Темп роста (%)</a:t>
                      </a:r>
                      <a:br>
                        <a:rPr lang="ru-RU" sz="1300" b="0" i="0" u="none" strike="noStrike"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latin typeface="Times New Roman"/>
                        </a:rPr>
                        <a:t>9 мес. 2016 г./</a:t>
                      </a:r>
                      <a:br>
                        <a:rPr lang="ru-RU" sz="1300" b="0" i="0" u="none" strike="noStrike"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latin typeface="Times New Roman"/>
                        </a:rPr>
                        <a:t>9 мес. 2015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Отклонение</a:t>
                      </a:r>
                      <a:br>
                        <a:rPr lang="ru-RU" sz="1300" b="0" i="0" u="none" strike="noStrike"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latin typeface="Times New Roman"/>
                        </a:rPr>
                        <a:t>9 мес. 2016 г./</a:t>
                      </a:r>
                      <a:br>
                        <a:rPr lang="ru-RU" sz="1300" b="0" i="0" u="none" strike="noStrike">
                          <a:latin typeface="Times New Roman"/>
                        </a:rPr>
                      </a:br>
                      <a:r>
                        <a:rPr lang="ru-RU" sz="1300" b="0" i="0" u="none" strike="noStrike">
                          <a:latin typeface="Times New Roman"/>
                        </a:rPr>
                        <a:t>9 мес. 2015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2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latin typeface="Times New Roman"/>
                        </a:rPr>
                        <a:t>Исполнение 9 месяцев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300" b="0" i="0" u="none" strike="noStrike" dirty="0" err="1">
                          <a:latin typeface="Times New Roman"/>
                        </a:rPr>
                        <a:t>исполне-ния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ДОХОДЫ</a:t>
                      </a:r>
                    </a:p>
                  </a:txBody>
                  <a:tcPr marL="4339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latin typeface="Times New Roman"/>
                        </a:rPr>
                        <a:t>19 065 403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29 126 181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19 019 530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65,3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-45 873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4339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latin typeface="Times New Roman"/>
                        </a:rPr>
                        <a:t>10 478 180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latin typeface="Times New Roman"/>
                        </a:rPr>
                        <a:t>18 253 941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11 622 865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63,7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110,9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1 144 685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4339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налог на прибыль организаций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2 267 601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4 345 699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2 726 588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62,7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120,2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458 987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3 959 902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6 154 278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4 041 680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65,7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102,1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81 778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акцизы, всего: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1 484 557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2 744 464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2 224 927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149,9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740 370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  - по алкогольной продукции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42 046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129 720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31 976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-10 070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  - доходы от уплаты акцизов на нефтепродукты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1 442 511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2 614 744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2 192 951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152,0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750 440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195246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661 202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1 108 362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726 </a:t>
                      </a:r>
                      <a:r>
                        <a:rPr lang="ru-RU" sz="1300" b="0" i="0" u="none" strike="noStrike" dirty="0" smtClean="0">
                          <a:latin typeface="Times New Roman"/>
                        </a:rPr>
                        <a:t>527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latin typeface="Times New Roman"/>
                        </a:rPr>
                        <a:t>65,5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109,9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65 </a:t>
                      </a:r>
                      <a:r>
                        <a:rPr lang="ru-RU" sz="1300" b="0" i="0" u="none" strike="noStrike" dirty="0" smtClean="0">
                          <a:latin typeface="Times New Roman"/>
                        </a:rPr>
                        <a:t>325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latin typeface="Times New Roman"/>
                        </a:rPr>
                        <a:t>налог на имущество организаций</a:t>
                      </a:r>
                    </a:p>
                  </a:txBody>
                  <a:tcPr marL="195246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1 084 508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2 234 695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1 330 862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122,7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246 354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195246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478 079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736 346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167 088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-310 991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339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8 587 223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10 872 240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7 396 665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68,0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86,1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-1 190 558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4339" marR="4339" marT="4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 dirty="0">
                          <a:latin typeface="Times New Roman"/>
                        </a:rPr>
                        <a:t>дотация на выравнивание бюджетной обеспеченности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2 932 648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3 434 845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2 654 198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90,5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-278 450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дотация на поддержку мер по обеспечению сбалансированности бюджетов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263 860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494 373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136 289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-127 571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субсидии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2 636 322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3 184 340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2 298 099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-338 223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субвенции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1 984 572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2 747 448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1 932 968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97,4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-51 604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1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195246" marR="4339" marT="43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705 812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769 762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321 759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-384 053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29586" y="1049521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/>
              </a:rPr>
              <a:t>тыс. рублей</a:t>
            </a:r>
          </a:p>
        </p:txBody>
      </p:sp>
      <p:pic>
        <p:nvPicPr>
          <p:cNvPr id="11" name="Рисунок 10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2" name="Рисунок 11" descr="1ddjh[201115](220x123).jpeg"/>
          <p:cNvPicPr>
            <a:picLocks noChangeAspect="1"/>
          </p:cNvPicPr>
          <p:nvPr/>
        </p:nvPicPr>
        <p:blipFill>
          <a:blip r:embed="rId4"/>
          <a:srcRect l="8526" r="6249"/>
          <a:stretch>
            <a:fillRect/>
          </a:stretch>
        </p:blipFill>
        <p:spPr>
          <a:xfrm>
            <a:off x="0" y="-25"/>
            <a:ext cx="1571604" cy="10310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/>
        </p:nvGraphicFramePr>
        <p:xfrm>
          <a:off x="500034" y="1714488"/>
          <a:ext cx="814393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71470" y="476534"/>
          <a:ext cx="8858312" cy="737888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37888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400" b="1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Динамика поступления основных видов налогов в областной бюджет за 9 месяцев 2015 - 2016 годов, </a:t>
                      </a:r>
                      <a:r>
                        <a:rPr kumimoji="0" lang="ru-RU" sz="2400" b="1" i="0" u="none" strike="noStrike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млн</a:t>
                      </a:r>
                      <a:r>
                        <a:rPr kumimoji="0" lang="ru-RU" sz="2400" b="1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 рублей</a:t>
                      </a:r>
                      <a:endParaRPr kumimoji="0" lang="ru-RU" sz="2400" b="1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68" marR="6368" marT="6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 rot="20266773">
            <a:off x="1706646" y="302698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0891419">
            <a:off x="3076599" y="1935959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162798">
            <a:off x="4359004" y="3339049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0462005">
            <a:off x="5717716" y="3971337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1267059">
            <a:off x="7209804" y="4459883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52834" y="1580365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+82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3009125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+740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3652067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+246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206" y="414338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+65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0661" y="2651935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+459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g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75113"/>
          <a:ext cx="8858312" cy="739309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3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Информация об исполнении расходов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областного бюджета за 9 месяцев 2016 года</a:t>
                      </a:r>
                      <a:endParaRPr lang="ru-RU" sz="2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1" y="1495262"/>
          <a:ext cx="8001057" cy="5009278"/>
        </p:xfrm>
        <a:graphic>
          <a:graphicData uri="http://schemas.openxmlformats.org/drawingml/2006/table">
            <a:tbl>
              <a:tblPr/>
              <a:tblGrid>
                <a:gridCol w="3442431"/>
                <a:gridCol w="1358203"/>
                <a:gridCol w="1271597"/>
                <a:gridCol w="880897"/>
                <a:gridCol w="1047929"/>
              </a:tblGrid>
              <a:tr h="778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499" marR="4499" marT="4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>     9 </a:t>
                      </a:r>
                      <a:r>
                        <a:rPr lang="ru-RU" sz="1500" b="0" i="0" u="none" strike="noStrike" dirty="0">
                          <a:latin typeface="Times New Roman"/>
                        </a:rPr>
                        <a:t>месяцев 2015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>   9 </a:t>
                      </a:r>
                      <a:r>
                        <a:rPr lang="ru-RU" sz="1500" b="0" i="0" u="none" strike="noStrike" dirty="0">
                          <a:latin typeface="Times New Roman"/>
                        </a:rPr>
                        <a:t>месяцев 2016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Темп роста (%)</a:t>
                      </a:r>
                    </a:p>
                  </a:txBody>
                  <a:tcPr marL="4499" marR="4499" marT="4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Отклонение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499" marR="4499" marT="4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19 732 760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21 700 021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1 967 261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Первоочередные расходы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18 308 386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20 387 085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111,4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2 078 699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latin typeface="Times New Roman"/>
                        </a:rPr>
                        <a:t> - заработная плата с начислениями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3 303 500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3 450 209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104,4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146 709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публичные нормативные обязательства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1 183 249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1 321 838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111,7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138 590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53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latin typeface="Times New Roman"/>
                        </a:rPr>
                        <a:t> - прочие социальные выплаты и меры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>социальной поддержки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2 006 297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2 380 234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118,6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373 938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latin typeface="Times New Roman"/>
                        </a:rPr>
                        <a:t> - </a:t>
                      </a:r>
                      <a:r>
                        <a:rPr lang="ru-RU" sz="1500" b="0" i="0" u="none" strike="noStrike" dirty="0"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1 774 728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2 092 099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117,9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317 371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latin typeface="Times New Roman"/>
                        </a:rPr>
                        <a:t> -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>дорожное  хозяйство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1 650 278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2 309 810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140,0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659 532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платежи ФОМС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2 256 273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2 266 776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100,5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10 503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53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latin typeface="Times New Roman"/>
                        </a:rPr>
                        <a:t> - межбюджетные трансферты местным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>бюджетам </a:t>
                      </a:r>
                      <a:r>
                        <a:rPr lang="ru-RU" sz="1500" b="0" i="0" u="none" strike="noStrike" smtClean="0">
                          <a:latin typeface="Times New Roman"/>
                        </a:rPr>
                        <a:t>(без ТДФ)</a:t>
                      </a:r>
                      <a:endParaRPr lang="ru-RU" sz="1500" b="0" i="0" u="none" strike="noStrike">
                        <a:latin typeface="Times New Roman"/>
                      </a:endParaRP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5 309 233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5 394 714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101,6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85 481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обслуживание государственного долга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340 147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493 280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145,0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153 133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оплата коммунальных услуг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203 524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233 137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114,6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29 613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медикаменты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78 777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227 956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289,4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149 179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продукты питания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185 226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200 216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108,1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14 990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latin typeface="Times New Roman"/>
                        </a:rPr>
                        <a:t> - стипендии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17 155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16 816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98,0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-339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7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Второстепенные расходы</a:t>
                      </a:r>
                    </a:p>
                  </a:txBody>
                  <a:tcPr marL="4499" marR="4499" marT="4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1 424 374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1 312 936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92,2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-111 438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2396" y="1192397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/>
              </a:rPr>
              <a:t>тыс. рублей</a:t>
            </a:r>
          </a:p>
        </p:txBody>
      </p:sp>
      <p:pic>
        <p:nvPicPr>
          <p:cNvPr id="9" name="Рисунок 8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1" name="Picture 2" descr="C:\Documents and Settings\arg\Мои документы\Мои рисунки\10029.jpg"/>
          <p:cNvPicPr>
            <a:picLocks noChangeAspect="1" noChangeArrowheads="1"/>
          </p:cNvPicPr>
          <p:nvPr/>
        </p:nvPicPr>
        <p:blipFill>
          <a:blip r:embed="rId4" cstate="print"/>
          <a:srcRect r="7467"/>
          <a:stretch>
            <a:fillRect/>
          </a:stretch>
        </p:blipFill>
        <p:spPr bwMode="auto">
          <a:xfrm>
            <a:off x="-32" y="-24"/>
            <a:ext cx="1492006" cy="1143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4" y="1375380"/>
          <a:ext cx="8715432" cy="5411206"/>
        </p:xfrm>
        <a:graphic>
          <a:graphicData uri="http://schemas.openxmlformats.org/drawingml/2006/table">
            <a:tbl>
              <a:tblPr/>
              <a:tblGrid>
                <a:gridCol w="2684635"/>
                <a:gridCol w="958701"/>
                <a:gridCol w="1071570"/>
                <a:gridCol w="1000132"/>
                <a:gridCol w="714380"/>
                <a:gridCol w="1143008"/>
                <a:gridCol w="1143006"/>
              </a:tblGrid>
              <a:tr h="2107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>
                          <a:latin typeface="Times New Roman"/>
                        </a:rPr>
                        <a:t>9 месяцев 2015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latin typeface="Times New Roman"/>
                        </a:rPr>
                        <a:t>2016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>
                          <a:latin typeface="Times New Roman"/>
                        </a:rPr>
                        <a:t>Темп роста (%)</a:t>
                      </a:r>
                      <a:br>
                        <a:rPr lang="ru-RU" sz="1350" b="0" i="0" u="none" strike="noStrike">
                          <a:latin typeface="Times New Roman"/>
                        </a:rPr>
                      </a:br>
                      <a:r>
                        <a:rPr lang="ru-RU" sz="1350" b="0" i="0" u="none" strike="noStrike">
                          <a:latin typeface="Times New Roman"/>
                        </a:rPr>
                        <a:t>9 мес. 2016 г./</a:t>
                      </a:r>
                      <a:br>
                        <a:rPr lang="ru-RU" sz="1350" b="0" i="0" u="none" strike="noStrike">
                          <a:latin typeface="Times New Roman"/>
                        </a:rPr>
                      </a:br>
                      <a:r>
                        <a:rPr lang="ru-RU" sz="1350" b="0" i="0" u="none" strike="noStrike">
                          <a:latin typeface="Times New Roman"/>
                        </a:rPr>
                        <a:t>9 мес. 2015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latin typeface="Times New Roman"/>
                        </a:rPr>
                        <a:t>Отклонение</a:t>
                      </a:r>
                      <a:br>
                        <a:rPr lang="ru-RU" sz="1350" b="0" i="0" u="none" strike="noStrike" dirty="0">
                          <a:latin typeface="Times New Roman"/>
                        </a:rPr>
                      </a:br>
                      <a:r>
                        <a:rPr lang="ru-RU" sz="1350" b="0" i="0" u="none" strike="noStrike" dirty="0">
                          <a:latin typeface="Times New Roman"/>
                        </a:rPr>
                        <a:t>9 мес. 2016 г./</a:t>
                      </a:r>
                      <a:br>
                        <a:rPr lang="ru-RU" sz="1350" b="0" i="0" u="none" strike="noStrike" dirty="0">
                          <a:latin typeface="Times New Roman"/>
                        </a:rPr>
                      </a:br>
                      <a:r>
                        <a:rPr lang="ru-RU" sz="1350" b="0" i="0" u="none" strike="noStrike" dirty="0">
                          <a:latin typeface="Times New Roman"/>
                        </a:rPr>
                        <a:t>9 мес. 2015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latin typeface="Times New Roman"/>
                        </a:rPr>
                        <a:t>Исполнение 9 месяцев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350" b="0" i="0" u="none" strike="noStrike" dirty="0" err="1">
                          <a:latin typeface="Times New Roman"/>
                        </a:rPr>
                        <a:t>исполне-ния</a:t>
                      </a:r>
                      <a:endParaRPr lang="ru-RU" sz="135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668 128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1 092 895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700 686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104,9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32 558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41 754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35 853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27 359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-14 395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164 007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222 924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125 382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56,2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-38 626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3 828 658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8 145 091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latin typeface="Times New Roman"/>
                        </a:rPr>
                        <a:t>4 905 919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128,1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1 077 261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latin typeface="Times New Roman"/>
                        </a:rPr>
                        <a:t>       из них: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latin typeface="Times New Roman"/>
                        </a:rPr>
                        <a:t>Сельское хозяйство 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1 774 728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2 846 757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2 092 099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73,5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117,9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317 371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1" u="none" strike="noStrike"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1 650 279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4 597 671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2 309 810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50,2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140,0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1" u="none" strike="noStrike">
                          <a:latin typeface="Times New Roman"/>
                        </a:rPr>
                        <a:t>659 532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223 320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397 646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248 260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111,2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24 940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6 766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11 387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7 214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106,6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5 000 466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6 972 599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5 091 110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101,8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90 644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277 777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382 310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285 442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102,8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7 665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2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3 462 178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5 228 934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3 810 456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110,1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348 278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4 572 274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6 695 022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4 863 780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106,4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291 505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190 067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261 678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166 417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-23 650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54 205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78 986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51 221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94,5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-2 984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Обслуживание государственного долга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340 147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753 456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493 280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65,5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145,0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153 133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903 013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1 117 806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923 497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82,6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102,3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latin typeface="Times New Roman"/>
                        </a:rPr>
                        <a:t>20 484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4532" marR="4532" marT="4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19 732 760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31 396 587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21 700 021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69,1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latin typeface="Times New Roman"/>
                        </a:rPr>
                        <a:t>1 967 261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9618" y="1049521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/>
              </a:rPr>
              <a:t>тыс. рублей</a:t>
            </a:r>
          </a:p>
        </p:txBody>
      </p:sp>
      <p:pic>
        <p:nvPicPr>
          <p:cNvPr id="5" name="Рисунок 4" descr="g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7" name="Picture 2" descr="C:\Documents and Settings\arg\Мои документы\Мои рисунки\10029.jpg"/>
          <p:cNvPicPr>
            <a:picLocks noChangeAspect="1" noChangeArrowheads="1"/>
          </p:cNvPicPr>
          <p:nvPr/>
        </p:nvPicPr>
        <p:blipFill>
          <a:blip r:embed="rId3" cstate="print"/>
          <a:srcRect r="7467"/>
          <a:stretch>
            <a:fillRect/>
          </a:stretch>
        </p:blipFill>
        <p:spPr bwMode="auto">
          <a:xfrm>
            <a:off x="-32" y="-24"/>
            <a:ext cx="1500198" cy="1149284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475113"/>
          <a:ext cx="8858312" cy="739309"/>
        </p:xfrm>
        <a:graphic>
          <a:graphicData uri="http://schemas.openxmlformats.org/drawingml/2006/table">
            <a:tbl>
              <a:tblPr/>
              <a:tblGrid>
                <a:gridCol w="8858312"/>
              </a:tblGrid>
              <a:tr h="73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Информация об исполнении расходов 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областного бюджета за 9 месяцев 2016 года</a:t>
                      </a:r>
                      <a:endParaRPr lang="ru-RU" sz="2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500050"/>
          <a:ext cx="8786874" cy="1143000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2500" b="1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Информация о расходах на реализацию </a:t>
                      </a:r>
                    </a:p>
                    <a:p>
                      <a:pPr algn="ctr" rtl="0" fontAlgn="b"/>
                      <a:r>
                        <a:rPr kumimoji="0" lang="ru-RU" sz="2500" b="1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государственных программ Орловской области </a:t>
                      </a:r>
                    </a:p>
                    <a:p>
                      <a:pPr algn="ctr" rtl="0" fontAlgn="b"/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за 9 месяцев 2016 </a:t>
                      </a:r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года</a:t>
                      </a:r>
                      <a:endParaRPr lang="ru-RU" sz="25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8180" y="1621025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/>
              </a:rPr>
              <a:t>тыс. рублей</a:t>
            </a:r>
          </a:p>
        </p:txBody>
      </p:sp>
      <p:pic>
        <p:nvPicPr>
          <p:cNvPr id="8" name="Рисунок 7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2" name="Picture 2" descr="C:\Documents and Settings\arg\Мои документы\Мои рисунки\10029.jpg"/>
          <p:cNvPicPr>
            <a:picLocks noChangeAspect="1" noChangeArrowheads="1"/>
          </p:cNvPicPr>
          <p:nvPr/>
        </p:nvPicPr>
        <p:blipFill>
          <a:blip r:embed="rId4" cstate="print"/>
          <a:srcRect r="7467"/>
          <a:stretch>
            <a:fillRect/>
          </a:stretch>
        </p:blipFill>
        <p:spPr bwMode="auto">
          <a:xfrm>
            <a:off x="-32" y="-24"/>
            <a:ext cx="1357322" cy="1039828"/>
          </a:xfrm>
          <a:prstGeom prst="rect">
            <a:avLst/>
          </a:prstGeom>
          <a:noFill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2000240"/>
          <a:ext cx="8715436" cy="3955067"/>
        </p:xfrm>
        <a:graphic>
          <a:graphicData uri="http://schemas.openxmlformats.org/drawingml/2006/table">
            <a:tbl>
              <a:tblPr/>
              <a:tblGrid>
                <a:gridCol w="2357422"/>
                <a:gridCol w="1000165"/>
                <a:gridCol w="1143008"/>
                <a:gridCol w="1071570"/>
                <a:gridCol w="801993"/>
                <a:gridCol w="1170639"/>
                <a:gridCol w="1170639"/>
              </a:tblGrid>
              <a:tr h="2104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9 месяцев 2015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2016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Темп роста (%)</a:t>
                      </a:r>
                      <a:br>
                        <a:rPr lang="ru-RU" sz="1400" b="0" i="0" u="none" strike="noStrike"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latin typeface="Times New Roman"/>
                        </a:rPr>
                        <a:t>9 мес. 2016 г./</a:t>
                      </a:r>
                      <a:br>
                        <a:rPr lang="ru-RU" sz="1400" b="0" i="0" u="none" strike="noStrike"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latin typeface="Times New Roman"/>
                        </a:rPr>
                        <a:t>9 мес. 2015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Отклонение</a:t>
                      </a:r>
                      <a:br>
                        <a:rPr lang="ru-RU" sz="1400" b="0" i="0" u="none" strike="noStrike" dirty="0"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latin typeface="Times New Roman"/>
                        </a:rPr>
                        <a:t>9 мес. 2016 г./</a:t>
                      </a:r>
                      <a:br>
                        <a:rPr lang="ru-RU" sz="1400" b="0" i="0" u="none" strike="noStrike" dirty="0"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latin typeface="Times New Roman"/>
                        </a:rPr>
                        <a:t>9 мес. 2015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4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/>
                        </a:rPr>
                        <a:t>Исполнение </a:t>
                      </a:r>
                      <a:br>
                        <a:rPr lang="ru-RU" sz="1400" b="0" i="0" u="none" strike="noStrike">
                          <a:latin typeface="Times New Roman"/>
                        </a:rPr>
                      </a:br>
                      <a:r>
                        <a:rPr lang="ru-RU" sz="1400" b="0" i="0" u="none" strike="noStrike">
                          <a:latin typeface="Times New Roman"/>
                        </a:rPr>
                        <a:t>9 месяцев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исполне-ния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Расходы, всего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19 732 760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31 396 587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21 700 021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69,1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1 967 261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5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15 459 813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24 261 908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16 870 461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69,5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109,1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1 410 649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4 272 947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7 134 679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4 829 560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67,7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113,0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556 613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Государственные </a:t>
                      </a:r>
                      <a:br>
                        <a:rPr lang="ru-RU" sz="1500" b="1" i="0" u="none" strike="noStrike" dirty="0">
                          <a:latin typeface="Times New Roman"/>
                        </a:rPr>
                      </a:br>
                      <a:r>
                        <a:rPr lang="ru-RU" sz="1500" b="1" i="0" u="none" strike="noStrike" dirty="0">
                          <a:latin typeface="Times New Roman"/>
                        </a:rPr>
                        <a:t>программы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18 528 372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29 575 636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20 488 712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69,3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110,6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latin typeface="Times New Roman"/>
                        </a:rPr>
                        <a:t>1 960 340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5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Удельный вес в расходах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93,9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94,2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94,4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14 366 651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22 559 895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15 734 378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69,7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 dirty="0">
                          <a:latin typeface="Times New Roman"/>
                        </a:rPr>
                        <a:t>109,5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1 367 727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4 161 721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7 015 741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4 754 334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67,8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 dirty="0">
                          <a:latin typeface="Times New Roman"/>
                        </a:rPr>
                        <a:t>114,2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592 613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1 204 388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1 820 951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1 211 309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66,5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100,6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6 921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59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Удельный вес в расходах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5,8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>
                          <a:latin typeface="Times New Roman"/>
                        </a:rPr>
                        <a:t>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1 093 162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1 702 013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1 136 083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66,7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103,9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42 921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4794" marR="4794" marT="47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111 226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118 939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75 226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 dirty="0">
                          <a:latin typeface="Times New Roman"/>
                        </a:rPr>
                        <a:t>63,2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>
                          <a:latin typeface="Times New Roman"/>
                        </a:rPr>
                        <a:t>67,6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1" u="none" strike="noStrike" dirty="0">
                          <a:latin typeface="Times New Roman"/>
                        </a:rPr>
                        <a:t>-36 000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52422"/>
          <a:ext cx="8786874" cy="762000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Структура финансовой помощи местным</a:t>
                      </a:r>
                    </a:p>
                    <a:p>
                      <a:pPr algn="ctr" rtl="0" fontAlgn="b"/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бюджетам</a:t>
                      </a:r>
                      <a:r>
                        <a:rPr lang="ru-RU" sz="25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за 9 месяцев 2016 года</a:t>
                      </a:r>
                      <a:endParaRPr lang="ru-RU" sz="25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8180" y="1406711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/>
              </a:rPr>
              <a:t>млн</a:t>
            </a:r>
            <a:r>
              <a:rPr lang="ru-RU" sz="1400" dirty="0" smtClean="0">
                <a:latin typeface="Times New Roman"/>
              </a:rPr>
              <a:t> рублей</a:t>
            </a:r>
          </a:p>
        </p:txBody>
      </p:sp>
      <p:pic>
        <p:nvPicPr>
          <p:cNvPr id="8" name="Рисунок 7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1" name="Рисунок 10" descr="7081cca2f9cd0c06f2cce9e93d01dda9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" y="-24"/>
            <a:ext cx="1500197" cy="1050138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71934" y="1785926"/>
          <a:ext cx="4857784" cy="2438400"/>
        </p:xfrm>
        <a:graphic>
          <a:graphicData uri="http://schemas.openxmlformats.org/drawingml/2006/table">
            <a:tbl>
              <a:tblPr/>
              <a:tblGrid>
                <a:gridCol w="1598122"/>
                <a:gridCol w="1253123"/>
                <a:gridCol w="1176247"/>
                <a:gridCol w="830292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/>
                      </a:r>
                      <a:br>
                        <a:rPr lang="ru-RU" sz="1600" b="0" i="0" u="none" strike="noStrike" dirty="0" smtClean="0">
                          <a:latin typeface="Times New Roman"/>
                        </a:rPr>
                      </a:br>
                      <a:r>
                        <a:rPr lang="ru-RU" sz="1600" b="0" i="0" u="none" strike="noStrike" dirty="0" smtClean="0">
                          <a:latin typeface="Times New Roman"/>
                        </a:rPr>
                        <a:t>показателей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/>
                      </a:r>
                      <a:br>
                        <a:rPr lang="ru-RU" sz="1600" b="0" i="0" u="none" strike="noStrike" dirty="0" smtClean="0">
                          <a:latin typeface="Times New Roman"/>
                        </a:rPr>
                      </a:br>
                      <a:r>
                        <a:rPr lang="ru-RU" sz="1600" b="0" i="0" u="none" strike="noStrike" dirty="0" smtClean="0">
                          <a:latin typeface="Times New Roman"/>
                        </a:rPr>
                        <a:t>9 месяцев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% </a:t>
                      </a:r>
                      <a:endParaRPr lang="ru-RU" sz="16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исполне-ния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Дотации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933,7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766,2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82,1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Субсидии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2 831,4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1 518,1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Субвенции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5 231,6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3 800,2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72,6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 Иные     межбюджетные трансферты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282,6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176,3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Times New Roman"/>
                        </a:rPr>
                        <a:t>Всего: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9 279,3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6 260,8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67,5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0" y="1428736"/>
          <a:ext cx="671515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2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214284" y="1"/>
            <a:ext cx="842968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7200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900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428612"/>
          <a:ext cx="8786874" cy="1143000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Информация об исполнении </a:t>
                      </a:r>
                    </a:p>
                    <a:p>
                      <a:pPr algn="ctr" rtl="0" fontAlgn="b"/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Дорожного фонда Орловской области </a:t>
                      </a:r>
                    </a:p>
                    <a:p>
                      <a:pPr algn="ctr" rtl="0" fontAlgn="b"/>
                      <a:r>
                        <a:rPr lang="ru-RU" sz="25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за 9 месяцев 2016 года</a:t>
                      </a:r>
                      <a:endParaRPr lang="ru-RU" sz="25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9" y="1736513"/>
          <a:ext cx="8358245" cy="4971894"/>
        </p:xfrm>
        <a:graphic>
          <a:graphicData uri="http://schemas.openxmlformats.org/drawingml/2006/table">
            <a:tbl>
              <a:tblPr/>
              <a:tblGrid>
                <a:gridCol w="4129286"/>
                <a:gridCol w="1585753"/>
                <a:gridCol w="1418659"/>
                <a:gridCol w="1224547"/>
              </a:tblGrid>
              <a:tr h="692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>Исполнение  </a:t>
                      </a:r>
                      <a:br>
                        <a:rPr lang="ru-RU" sz="1500" b="0" i="0" u="none" strike="noStrike" dirty="0" smtClean="0">
                          <a:latin typeface="Times New Roman"/>
                        </a:rPr>
                      </a:br>
                      <a:r>
                        <a:rPr lang="ru-RU" sz="1500" b="0" i="0" u="none" strike="noStrike" dirty="0" smtClean="0">
                          <a:latin typeface="Times New Roman"/>
                        </a:rPr>
                        <a:t>9 месяцев</a:t>
                      </a:r>
                      <a:br>
                        <a:rPr lang="ru-RU" sz="1500" b="0" i="0" u="none" strike="noStrike" dirty="0" smtClean="0">
                          <a:latin typeface="Times New Roman"/>
                        </a:rPr>
                      </a:br>
                      <a:r>
                        <a:rPr lang="ru-RU" sz="1500" b="0" i="0" u="none" strike="noStrike" dirty="0" smtClean="0">
                          <a:latin typeface="Times New Roman"/>
                        </a:rPr>
                        <a:t>2016 </a:t>
                      </a:r>
                      <a:r>
                        <a:rPr lang="ru-RU" sz="15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500" b="0" i="0" u="none" strike="noStrike" dirty="0" smtClean="0">
                          <a:latin typeface="Times New Roman"/>
                        </a:rPr>
                        <a:t/>
                      </a:r>
                      <a:br>
                        <a:rPr lang="ru-RU" sz="1500" b="0" i="0" u="none" strike="noStrike" dirty="0" smtClean="0">
                          <a:latin typeface="Times New Roman"/>
                        </a:rPr>
                      </a:br>
                      <a:r>
                        <a:rPr lang="ru-RU" sz="1500" b="0" i="0" u="none" strike="noStrike" dirty="0" smtClean="0">
                          <a:latin typeface="Times New Roman"/>
                        </a:rPr>
                        <a:t>исполнения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6224" marR="6224" marT="6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30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ДОХОДЫ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4 597 854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2 922 238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63,6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0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latin typeface="Times New Roman"/>
                        </a:rPr>
                        <a:t>Налоговые доходы Дорожного фонда Орловской области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3 351 090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2 360 039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70,4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latin typeface="Times New Roman"/>
                        </a:rPr>
                        <a:t>Безвозмездные поступления из федерального бюджета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927 980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243 415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26,2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latin typeface="Times New Roman"/>
                        </a:rPr>
                        <a:t>Остаток средств Дорожного фонда на 01.01.2016 г.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318 784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318 784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latin typeface="Times New Roman"/>
                        </a:rPr>
                        <a:t>РАСХОДЫ</a:t>
                      </a:r>
                    </a:p>
                  </a:txBody>
                  <a:tcPr marL="6224" marR="6224" marT="6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4 597 854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2 309 810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50,2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0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latin typeface="Times New Roman"/>
                        </a:rPr>
                        <a:t>Строительство, реконструкция, капитальный ремонт, ремонт и содержание автомобильных дорог общего пользования регионального значения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2 652 732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1 443 694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54,4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latin typeface="Times New Roman"/>
                        </a:rPr>
                        <a:t>Предоставление субсидий местным бюджетам на строительство, реконструкцию, капитальный ремонт, ремонт и содержание автомобильных дорог общего пользования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1 944 939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866 116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44,5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4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>
                          <a:latin typeface="Times New Roman"/>
                        </a:rPr>
                        <a:t>Расходы на обслуживание государственного долга по бюджетным кредитам на ремонт автомобильных дорог</a:t>
                      </a:r>
                    </a:p>
                  </a:txBody>
                  <a:tcPr marL="6224" marR="6224" marT="62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183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43866" y="1478149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/>
              </a:rPr>
              <a:t>тыс. рублей</a:t>
            </a:r>
          </a:p>
        </p:txBody>
      </p:sp>
      <p:pic>
        <p:nvPicPr>
          <p:cNvPr id="8" name="Рисунок 7" descr="g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28" y="0"/>
            <a:ext cx="571472" cy="775724"/>
          </a:xfrm>
          <a:prstGeom prst="rect">
            <a:avLst/>
          </a:prstGeom>
        </p:spPr>
      </p:pic>
      <p:pic>
        <p:nvPicPr>
          <p:cNvPr id="11" name="Рисунок 10" descr="zemlyanye_raboty_9.jpg"/>
          <p:cNvPicPr>
            <a:picLocks noChangeAspect="1"/>
          </p:cNvPicPr>
          <p:nvPr/>
        </p:nvPicPr>
        <p:blipFill>
          <a:blip r:embed="rId4" cstate="print"/>
          <a:srcRect r="4762" b="6667"/>
          <a:stretch>
            <a:fillRect/>
          </a:stretch>
        </p:blipFill>
        <p:spPr>
          <a:xfrm>
            <a:off x="-32" y="-25"/>
            <a:ext cx="1500198" cy="10501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6364</TotalTime>
  <Words>3091</Words>
  <Application>Microsoft Office PowerPoint</Application>
  <PresentationFormat>Экран (4:3)</PresentationFormat>
  <Paragraphs>875</Paragraphs>
  <Slides>23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Городская</vt:lpstr>
      <vt:lpstr>Информация об исполнении  областного бюджета за 9 месяцев 2016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ГЛОССАРИЙ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Anna</cp:lastModifiedBy>
  <cp:revision>496</cp:revision>
  <dcterms:modified xsi:type="dcterms:W3CDTF">2016-11-07T11:37:00Z</dcterms:modified>
</cp:coreProperties>
</file>